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Arimo" panose="020B0604020202020204" charset="0"/>
      <p:regular r:id="rId25"/>
    </p:embeddedFont>
    <p:embeddedFont>
      <p:font typeface="Arimo Bold" panose="020B0604020202020204" charset="0"/>
      <p:regular r:id="rId26"/>
    </p:embeddedFont>
    <p:embeddedFont>
      <p:font typeface="Libre Baskerville" panose="02000000000000000000" pitchFamily="2" charset="0"/>
      <p:regular r:id="rId27"/>
    </p:embeddedFont>
    <p:embeddedFont>
      <p:font typeface="Open Sans" panose="020B0606030504020204" pitchFamily="34" charset="0"/>
      <p:regular r:id="rId28"/>
    </p:embeddedFont>
    <p:embeddedFont>
      <p:font typeface="Open Sans Bold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17.06.2025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1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10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2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3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4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5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6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7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8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endParaRPr lang="en-US"/>
          </a:p>
          <a:p>
            <a:r>
              <a:rPr lang="en-US"/>
              <a:t>9</a:t>
            </a:r>
          </a:p>
          <a:p>
            <a:endParaRPr lang="en-US"/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24.png"/><Relationship Id="rId9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2456855"/>
            <a:ext cx="9445526" cy="2715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6"/>
              </a:lnSpc>
            </a:pPr>
            <a:r>
              <a:rPr lang="en-US" sz="5562" dirty="0" err="1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Programación</a:t>
            </a:r>
            <a:r>
              <a:rPr lang="en-US" sz="5562" dirty="0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5562" dirty="0" err="1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Orientada</a:t>
            </a:r>
            <a:r>
              <a:rPr lang="en-US" sz="5562" dirty="0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a Objetos (POO): </a:t>
            </a:r>
            <a:r>
              <a:rPr lang="en-US" sz="5562" dirty="0" err="1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Conceptos</a:t>
            </a:r>
            <a:r>
              <a:rPr lang="en-US" sz="5562" dirty="0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Clave en Java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5425679"/>
            <a:ext cx="9445526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La Programación Orientada a Objetos (POO) es un paradigma fundamental. Domina el 70% de las aplicaciones modernas. Java, desde 1995, es 100% orientado a objetos.</a:t>
            </a:r>
          </a:p>
        </p:txBody>
      </p:sp>
      <p:sp>
        <p:nvSpPr>
          <p:cNvPr id="10" name="Freeform 10"/>
          <p:cNvSpPr/>
          <p:nvPr/>
        </p:nvSpPr>
        <p:spPr>
          <a:xfrm>
            <a:off x="7845475" y="7293322"/>
            <a:ext cx="463201" cy="463201"/>
          </a:xfrm>
          <a:custGeom>
            <a:avLst/>
            <a:gdLst/>
            <a:ahLst/>
            <a:cxnLst/>
            <a:rect l="l" t="t" r="r" b="b"/>
            <a:pathLst>
              <a:path w="463201" h="463201">
                <a:moveTo>
                  <a:pt x="0" y="0"/>
                </a:moveTo>
                <a:lnTo>
                  <a:pt x="463201" y="0"/>
                </a:lnTo>
                <a:lnTo>
                  <a:pt x="463201" y="463201"/>
                </a:lnTo>
                <a:lnTo>
                  <a:pt x="0" y="4632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P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18288000" cy="3544062"/>
            <a:chOff x="0" y="0"/>
            <a:chExt cx="24384000" cy="4725416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725416"/>
            </a:xfrm>
            <a:custGeom>
              <a:avLst/>
              <a:gdLst/>
              <a:ahLst/>
              <a:cxnLst/>
              <a:rect l="l" t="t" r="r" b="b"/>
              <a:pathLst>
                <a:path w="24384000" h="4725416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" r="-10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92238" y="4273302"/>
            <a:ext cx="13182302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6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Palabras Reservadas de Java (Parte 2)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6050012"/>
            <a:ext cx="3810000" cy="668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1"/>
              </a:lnSpc>
            </a:pPr>
            <a:r>
              <a:rPr lang="en-US" sz="7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if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5141" y="7034956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if / else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7514630"/>
            <a:ext cx="3810000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Sentencia condicional. Permite bifurcaciones. Ej: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if (x &gt; 0) {} else {}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56598" y="6050012"/>
            <a:ext cx="3810149" cy="668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1"/>
              </a:lnSpc>
            </a:pPr>
            <a:r>
              <a:rPr lang="en-US" sz="7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for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289649" y="7034956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for / while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156598" y="7514630"/>
            <a:ext cx="3810149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Bucles para iteración. Repiten bloques de código. Ej: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 (int i=0; i&lt;10; i++) {}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21105" y="6050012"/>
            <a:ext cx="3810149" cy="668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1"/>
              </a:lnSpc>
            </a:pPr>
            <a:r>
              <a:rPr lang="en-US" sz="7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54157" y="7034956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 / String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321105" y="7514630"/>
            <a:ext cx="3810149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Tipos de datos. Primitivos y de objeto. Ej: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 edad = 30; String nombre = "Ana";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485614" y="6050012"/>
            <a:ext cx="3810149" cy="668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1"/>
              </a:lnSpc>
            </a:pPr>
            <a:r>
              <a:rPr lang="en-US" sz="7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this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618666" y="7034956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this / super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485614" y="7514630"/>
            <a:ext cx="3810149" cy="1985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"/>
              </a:lnSpc>
            </a:pP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this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: Referencia instancia actual.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super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: Llama superclase. Ej: this.nombre = nombre; super(parametro);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20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2672954"/>
            <a:ext cx="9445526" cy="1829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8"/>
              </a:lnSpc>
            </a:pPr>
            <a:r>
              <a:rPr lang="en-US" sz="5563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Clases, Objetos y Abstracción en Java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4822477"/>
            <a:ext cx="9445526" cy="1919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Exploraremos los fundamentos de la Programación Orientada a Objetos (POO) en Java. Estos conceptos son clave para crear software modular, reutilizable y escalable. Java es un lenguaje completamente orientado a objetos.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20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64555" y="922437"/>
            <a:ext cx="8675043" cy="91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50"/>
              </a:lnSpc>
            </a:pPr>
            <a:r>
              <a:rPr lang="en-US" sz="5374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¿Qué es una Clase en Java?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998116" y="2653260"/>
            <a:ext cx="688925" cy="688925"/>
            <a:chOff x="0" y="0"/>
            <a:chExt cx="918567" cy="918567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918591" cy="918591"/>
            </a:xfrm>
            <a:custGeom>
              <a:avLst/>
              <a:gdLst/>
              <a:ahLst/>
              <a:cxnLst/>
              <a:rect l="l" t="t" r="r" b="b"/>
              <a:pathLst>
                <a:path w="918591" h="918591">
                  <a:moveTo>
                    <a:pt x="0" y="0"/>
                  </a:moveTo>
                  <a:lnTo>
                    <a:pt x="918591" y="0"/>
                  </a:lnTo>
                  <a:lnTo>
                    <a:pt x="918591" y="918591"/>
                  </a:lnTo>
                  <a:lnTo>
                    <a:pt x="0" y="9185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2" b="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997869" y="2389138"/>
            <a:ext cx="3445223" cy="459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687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Plantilla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997870" y="2918371"/>
            <a:ext cx="8467576" cy="977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125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Una clase es un plano o molde para construir objetos. Define la estructura.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964555" y="4584501"/>
            <a:ext cx="688925" cy="688925"/>
            <a:chOff x="0" y="0"/>
            <a:chExt cx="918567" cy="918567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918591" cy="918591"/>
            </a:xfrm>
            <a:custGeom>
              <a:avLst/>
              <a:gdLst/>
              <a:ahLst/>
              <a:cxnLst/>
              <a:rect l="l" t="t" r="r" b="b"/>
              <a:pathLst>
                <a:path w="918591" h="918591">
                  <a:moveTo>
                    <a:pt x="0" y="0"/>
                  </a:moveTo>
                  <a:lnTo>
                    <a:pt x="918591" y="0"/>
                  </a:lnTo>
                  <a:lnTo>
                    <a:pt x="918591" y="918591"/>
                  </a:lnTo>
                  <a:lnTo>
                    <a:pt x="0" y="9185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r="2" b="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997869" y="4719489"/>
            <a:ext cx="3445223" cy="459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687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Atributos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997870" y="5248721"/>
            <a:ext cx="8467576" cy="536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125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Define propiedades (atributos o campos) que los objetos tendrán.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964555" y="6473875"/>
            <a:ext cx="688925" cy="688925"/>
            <a:chOff x="0" y="0"/>
            <a:chExt cx="918567" cy="918567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918591" cy="918591"/>
            </a:xfrm>
            <a:custGeom>
              <a:avLst/>
              <a:gdLst/>
              <a:ahLst/>
              <a:cxnLst/>
              <a:rect l="l" t="t" r="r" b="b"/>
              <a:pathLst>
                <a:path w="918591" h="918591">
                  <a:moveTo>
                    <a:pt x="0" y="0"/>
                  </a:moveTo>
                  <a:lnTo>
                    <a:pt x="918591" y="0"/>
                  </a:lnTo>
                  <a:lnTo>
                    <a:pt x="918591" y="918591"/>
                  </a:lnTo>
                  <a:lnTo>
                    <a:pt x="0" y="9185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r="2" b="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997869" y="6608861"/>
            <a:ext cx="3445223" cy="459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687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Métodos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997870" y="7138095"/>
            <a:ext cx="8467576" cy="977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125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Establece los comportamientos o acciones (métodos) de los objetos.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4555" y="8330059"/>
            <a:ext cx="9500890" cy="977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125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Por ejemplo, una clase 'Coche' especifica el color, marca y velocidad, además de métodos como 'acelerar()'.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055043"/>
            <a:ext cx="8944124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8"/>
              </a:lnSpc>
            </a:pPr>
            <a:r>
              <a:rPr lang="en-US" sz="5563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¿Qué es un Objeto en Java?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2668786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Instancia Concreta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328542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Un objeto es una materialización específica de una clase. Es una entidad real.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585990"/>
            <a:ext cx="4394001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Estado y Comportamiento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5245746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Representa una entidad del mundo real con un estado y acciones particulares.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9499402" y="2742308"/>
            <a:ext cx="7805886" cy="5340846"/>
            <a:chOff x="0" y="0"/>
            <a:chExt cx="10407848" cy="7121128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10407904" cy="7121144"/>
            </a:xfrm>
            <a:custGeom>
              <a:avLst/>
              <a:gdLst/>
              <a:ahLst/>
              <a:cxnLst/>
              <a:rect l="l" t="t" r="r" b="b"/>
              <a:pathLst>
                <a:path w="10407904" h="7121144">
                  <a:moveTo>
                    <a:pt x="0" y="0"/>
                  </a:moveTo>
                  <a:lnTo>
                    <a:pt x="10407904" y="0"/>
                  </a:lnTo>
                  <a:lnTo>
                    <a:pt x="10407904" y="7121144"/>
                  </a:lnTo>
                  <a:lnTo>
                    <a:pt x="0" y="71211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" r="-3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92238" y="8616256"/>
            <a:ext cx="1630352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Se crea a partir de una clase usando el operador 'new'. Por ejemplo: 'Coche miCoche = new Coche("Rojo", "Toyota");'.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7200900" cy="10287000"/>
            <a:chOff x="0" y="0"/>
            <a:chExt cx="96012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8" y="1473547"/>
            <a:ext cx="9445526" cy="1829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8"/>
              </a:lnSpc>
            </a:pPr>
            <a:r>
              <a:rPr lang="en-US" sz="5563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Clase vs. Objeto: Una Analogía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850237" y="3727846"/>
            <a:ext cx="637878" cy="637878"/>
            <a:chOff x="0" y="0"/>
            <a:chExt cx="850504" cy="85050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CEE6FD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7956575" y="3780979"/>
            <a:ext cx="425203" cy="531614"/>
            <a:chOff x="0" y="0"/>
            <a:chExt cx="566937" cy="708819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566928" cy="708787"/>
            </a:xfrm>
            <a:custGeom>
              <a:avLst/>
              <a:gdLst/>
              <a:ahLst/>
              <a:cxnLst/>
              <a:rect l="l" t="t" r="r" b="b"/>
              <a:pathLst>
                <a:path w="566928" h="708787">
                  <a:moveTo>
                    <a:pt x="0" y="0"/>
                  </a:moveTo>
                  <a:lnTo>
                    <a:pt x="566928" y="0"/>
                  </a:lnTo>
                  <a:lnTo>
                    <a:pt x="566928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3" r="-235" b="-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771633" y="3787080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Clase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771633" y="4333430"/>
            <a:ext cx="852413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Piensa en la clase como el plano arquitectónico de una casa. Es el diseño.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850237" y="5912495"/>
            <a:ext cx="637878" cy="637878"/>
            <a:chOff x="0" y="0"/>
            <a:chExt cx="850504" cy="85050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CEE6FD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7956575" y="5965627"/>
            <a:ext cx="425203" cy="531614"/>
            <a:chOff x="0" y="0"/>
            <a:chExt cx="566937" cy="708819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566928" cy="708787"/>
            </a:xfrm>
            <a:custGeom>
              <a:avLst/>
              <a:gdLst/>
              <a:ahLst/>
              <a:cxnLst/>
              <a:rect l="l" t="t" r="r" b="b"/>
              <a:pathLst>
                <a:path w="566928" h="708787">
                  <a:moveTo>
                    <a:pt x="0" y="0"/>
                  </a:moveTo>
                  <a:lnTo>
                    <a:pt x="566928" y="0"/>
                  </a:lnTo>
                  <a:lnTo>
                    <a:pt x="566928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33" r="-235" b="-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771633" y="5971729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Objeto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771633" y="6518077"/>
            <a:ext cx="852413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El objeto es una casa real construida a partir de ese plano. Es tangible.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850238" y="7744272"/>
            <a:ext cx="9445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Puedes construir muchas casas (objetos) del mismo plano (clase), pero cada una puede ser única en detalles como color o dirección.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20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1145530"/>
            <a:ext cx="9445526" cy="1829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8"/>
              </a:lnSpc>
            </a:pPr>
            <a:r>
              <a:rPr lang="en-US" sz="5563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Ejemplo Práctico: Clase Libro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92238" y="3399830"/>
            <a:ext cx="4580930" cy="2087315"/>
            <a:chOff x="0" y="0"/>
            <a:chExt cx="6107907" cy="278308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107938" cy="2783078"/>
            </a:xfrm>
            <a:custGeom>
              <a:avLst/>
              <a:gdLst/>
              <a:ahLst/>
              <a:cxnLst/>
              <a:rect l="l" t="t" r="r" b="b"/>
              <a:pathLst>
                <a:path w="6107938" h="2783078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767705" y="0"/>
                  </a:lnTo>
                  <a:cubicBezTo>
                    <a:pt x="5955665" y="0"/>
                    <a:pt x="6107938" y="152273"/>
                    <a:pt x="6107938" y="340233"/>
                  </a:cubicBezTo>
                  <a:lnTo>
                    <a:pt x="6107938" y="2442845"/>
                  </a:lnTo>
                  <a:cubicBezTo>
                    <a:pt x="6107938" y="2630805"/>
                    <a:pt x="5955665" y="2783078"/>
                    <a:pt x="5767705" y="2783078"/>
                  </a:cubicBezTo>
                  <a:lnTo>
                    <a:pt x="340233" y="2783078"/>
                  </a:lnTo>
                  <a:cubicBezTo>
                    <a:pt x="152273" y="2783078"/>
                    <a:pt x="0" y="2630805"/>
                    <a:pt x="0" y="2442845"/>
                  </a:cubicBezTo>
                  <a:close/>
                </a:path>
              </a:pathLst>
            </a:custGeom>
            <a:solidFill>
              <a:srgbClr val="CEE6FD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75756" y="3645247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Estructura Base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75755" y="4191596"/>
            <a:ext cx="4013895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Define la estructura general para cualquier libro.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5856686" y="3399830"/>
            <a:ext cx="4581079" cy="2087315"/>
            <a:chOff x="0" y="0"/>
            <a:chExt cx="6108105" cy="278308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108065" cy="2783078"/>
            </a:xfrm>
            <a:custGeom>
              <a:avLst/>
              <a:gdLst/>
              <a:ahLst/>
              <a:cxnLst/>
              <a:rect l="l" t="t" r="r" b="b"/>
              <a:pathLst>
                <a:path w="6108065" h="2783078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767832" y="0"/>
                  </a:lnTo>
                  <a:cubicBezTo>
                    <a:pt x="5955792" y="0"/>
                    <a:pt x="6108065" y="152273"/>
                    <a:pt x="6108065" y="340233"/>
                  </a:cubicBezTo>
                  <a:lnTo>
                    <a:pt x="6108065" y="2442845"/>
                  </a:lnTo>
                  <a:cubicBezTo>
                    <a:pt x="6108065" y="2630805"/>
                    <a:pt x="5955792" y="2783078"/>
                    <a:pt x="5767832" y="2783078"/>
                  </a:cubicBezTo>
                  <a:lnTo>
                    <a:pt x="340233" y="2783078"/>
                  </a:lnTo>
                  <a:cubicBezTo>
                    <a:pt x="152273" y="2783078"/>
                    <a:pt x="0" y="2630805"/>
                    <a:pt x="0" y="2442845"/>
                  </a:cubicBezTo>
                  <a:close/>
                </a:path>
              </a:pathLst>
            </a:custGeom>
            <a:solidFill>
              <a:srgbClr val="CEE6FD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6140203" y="3645247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Atributos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140203" y="4191596"/>
            <a:ext cx="4014044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Establece propiedades como 'titulo', 'autor' y 'paginas'.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92238" y="5770661"/>
            <a:ext cx="9445526" cy="2087315"/>
            <a:chOff x="0" y="0"/>
            <a:chExt cx="12594035" cy="278308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594082" cy="2783078"/>
            </a:xfrm>
            <a:custGeom>
              <a:avLst/>
              <a:gdLst/>
              <a:ahLst/>
              <a:cxnLst/>
              <a:rect l="l" t="t" r="r" b="b"/>
              <a:pathLst>
                <a:path w="12594082" h="2783078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12253849" y="0"/>
                  </a:lnTo>
                  <a:cubicBezTo>
                    <a:pt x="12441809" y="0"/>
                    <a:pt x="12594082" y="152273"/>
                    <a:pt x="12594082" y="340233"/>
                  </a:cubicBezTo>
                  <a:lnTo>
                    <a:pt x="12594082" y="2442845"/>
                  </a:lnTo>
                  <a:cubicBezTo>
                    <a:pt x="12594082" y="2630805"/>
                    <a:pt x="12441809" y="2783078"/>
                    <a:pt x="12253849" y="2783078"/>
                  </a:cubicBezTo>
                  <a:lnTo>
                    <a:pt x="340233" y="2783078"/>
                  </a:lnTo>
                  <a:cubicBezTo>
                    <a:pt x="152273" y="2783078"/>
                    <a:pt x="0" y="2630805"/>
                    <a:pt x="0" y="2442845"/>
                  </a:cubicBezTo>
                  <a:close/>
                </a:path>
              </a:pathLst>
            </a:custGeom>
            <a:solidFill>
              <a:srgbClr val="CEE6FD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75756" y="6016079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Métodos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75756" y="6562428"/>
            <a:ext cx="887849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Define las acciones que un libro puede realizar, como 'abrir()', 'leer()', y 'cerrar()'.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92238" y="8072141"/>
            <a:ext cx="9445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La clase 'Libro' sería 'public class Libro { String titulo; String autor; int paginas; }'.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18288000" cy="3721150"/>
            <a:chOff x="0" y="0"/>
            <a:chExt cx="24384000" cy="4961533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961509"/>
            </a:xfrm>
            <a:custGeom>
              <a:avLst/>
              <a:gdLst/>
              <a:ahLst/>
              <a:cxnLst/>
              <a:rect l="l" t="t" r="r" b="b"/>
              <a:pathLst>
                <a:path w="24384000" h="4961509">
                  <a:moveTo>
                    <a:pt x="0" y="0"/>
                  </a:moveTo>
                  <a:lnTo>
                    <a:pt x="24384000" y="0"/>
                  </a:lnTo>
                  <a:lnTo>
                    <a:pt x="24384000" y="4961509"/>
                  </a:lnTo>
                  <a:lnTo>
                    <a:pt x="0" y="49615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41" b="-4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92237" y="4340573"/>
            <a:ext cx="13501093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8"/>
              </a:lnSpc>
            </a:pPr>
            <a:r>
              <a:rPr lang="en-US" sz="5563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Ejemplo Práctico: Creando Objetos Libro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5955358"/>
            <a:ext cx="5198269" cy="830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3"/>
              </a:lnSpc>
            </a:pPr>
            <a:r>
              <a:rPr lang="en-US" sz="7313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19276" y="7102227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Instancia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7648576"/>
            <a:ext cx="5198269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Crear un objeto: 'Libro miNovela = new Libro();'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44867" y="5955358"/>
            <a:ext cx="5198269" cy="830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3"/>
              </a:lnSpc>
            </a:pPr>
            <a:r>
              <a:rPr lang="en-US" sz="7313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371904" y="7102227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Asignar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44867" y="7648576"/>
            <a:ext cx="5198269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Dar valores: 'miNovela.titulo = "Cien Años de Soledad";'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097494" y="5955358"/>
            <a:ext cx="5198269" cy="830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3"/>
              </a:lnSpc>
            </a:pPr>
            <a:r>
              <a:rPr lang="en-US" sz="7313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924533" y="7102227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Interactuar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097494" y="7648576"/>
            <a:ext cx="519826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Llamar un método: 'miNovela.leer();'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92238" y="8874771"/>
            <a:ext cx="1630352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Puedes tener múltiples objetos 'Libro', cada uno con sus propios valores y comportamientos, como 'miNovela' o 'miManual'.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225303"/>
            <a:ext cx="7197030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8"/>
              </a:lnSpc>
            </a:pPr>
            <a:r>
              <a:rPr lang="en-US" sz="5563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¿Qué es Abstracción?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3722936" y="2735462"/>
            <a:ext cx="2690069" cy="1633686"/>
            <a:chOff x="0" y="0"/>
            <a:chExt cx="3586759" cy="2178248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3586734" cy="2178304"/>
            </a:xfrm>
            <a:custGeom>
              <a:avLst/>
              <a:gdLst/>
              <a:ahLst/>
              <a:cxnLst/>
              <a:rect l="l" t="t" r="r" b="b"/>
              <a:pathLst>
                <a:path w="3586734" h="2178304">
                  <a:moveTo>
                    <a:pt x="0" y="0"/>
                  </a:moveTo>
                  <a:lnTo>
                    <a:pt x="3586734" y="0"/>
                  </a:lnTo>
                  <a:lnTo>
                    <a:pt x="3586734" y="2178304"/>
                  </a:lnTo>
                  <a:lnTo>
                    <a:pt x="0" y="21783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16" b="-213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4868615" y="3505498"/>
            <a:ext cx="398710" cy="498276"/>
            <a:chOff x="0" y="0"/>
            <a:chExt cx="531613" cy="664368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531622" cy="664337"/>
            </a:xfrm>
            <a:custGeom>
              <a:avLst/>
              <a:gdLst/>
              <a:ahLst/>
              <a:cxnLst/>
              <a:rect l="l" t="t" r="r" b="b"/>
              <a:pathLst>
                <a:path w="531622" h="664337">
                  <a:moveTo>
                    <a:pt x="0" y="0"/>
                  </a:moveTo>
                  <a:lnTo>
                    <a:pt x="531622" y="0"/>
                  </a:lnTo>
                  <a:lnTo>
                    <a:pt x="531622" y="664337"/>
                  </a:lnTo>
                  <a:lnTo>
                    <a:pt x="0" y="664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469" r="-467" b="-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696522" y="2980879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Esencial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696521" y="3527227"/>
            <a:ext cx="4204990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Muestra solo lo más importante.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483846" y="4385519"/>
            <a:ext cx="10741075" cy="19050"/>
            <a:chOff x="0" y="0"/>
            <a:chExt cx="14321433" cy="25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4321410" cy="25400"/>
            </a:xfrm>
            <a:custGeom>
              <a:avLst/>
              <a:gdLst/>
              <a:ahLst/>
              <a:cxnLst/>
              <a:rect l="l" t="t" r="r" b="b"/>
              <a:pathLst>
                <a:path w="14321410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308710" y="0"/>
                  </a:lnTo>
                  <a:cubicBezTo>
                    <a:pt x="14315695" y="0"/>
                    <a:pt x="14321410" y="5715"/>
                    <a:pt x="14321410" y="12700"/>
                  </a:cubicBezTo>
                  <a:cubicBezTo>
                    <a:pt x="14321410" y="19685"/>
                    <a:pt x="14315695" y="25400"/>
                    <a:pt x="14308710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B4CCE3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2377977" y="4439991"/>
            <a:ext cx="5380136" cy="1633686"/>
            <a:chOff x="0" y="0"/>
            <a:chExt cx="7173515" cy="2178248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7173468" cy="2178304"/>
            </a:xfrm>
            <a:custGeom>
              <a:avLst/>
              <a:gdLst/>
              <a:ahLst/>
              <a:cxnLst/>
              <a:rect l="l" t="t" r="r" b="b"/>
              <a:pathLst>
                <a:path w="7173468" h="2178304">
                  <a:moveTo>
                    <a:pt x="0" y="0"/>
                  </a:moveTo>
                  <a:lnTo>
                    <a:pt x="7173468" y="0"/>
                  </a:lnTo>
                  <a:lnTo>
                    <a:pt x="7173468" y="2178304"/>
                  </a:lnTo>
                  <a:lnTo>
                    <a:pt x="0" y="21783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7" b="-12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4868615" y="5007621"/>
            <a:ext cx="398710" cy="498276"/>
            <a:chOff x="0" y="0"/>
            <a:chExt cx="531613" cy="664368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531622" cy="664337"/>
            </a:xfrm>
            <a:custGeom>
              <a:avLst/>
              <a:gdLst/>
              <a:ahLst/>
              <a:cxnLst/>
              <a:rect l="l" t="t" r="r" b="b"/>
              <a:pathLst>
                <a:path w="531622" h="664337">
                  <a:moveTo>
                    <a:pt x="0" y="0"/>
                  </a:moveTo>
                  <a:lnTo>
                    <a:pt x="531622" y="0"/>
                  </a:lnTo>
                  <a:lnTo>
                    <a:pt x="531622" y="664337"/>
                  </a:lnTo>
                  <a:lnTo>
                    <a:pt x="0" y="664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469" r="-467" b="-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41631" y="4685407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Oculta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041631" y="5231756"/>
            <a:ext cx="387994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Esconde los detalles internos.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7828956" y="6090048"/>
            <a:ext cx="9395966" cy="19050"/>
            <a:chOff x="0" y="0"/>
            <a:chExt cx="12527955" cy="254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527915" cy="25400"/>
            </a:xfrm>
            <a:custGeom>
              <a:avLst/>
              <a:gdLst/>
              <a:ahLst/>
              <a:cxnLst/>
              <a:rect l="l" t="t" r="r" b="b"/>
              <a:pathLst>
                <a:path w="12527915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515215" y="0"/>
                  </a:lnTo>
                  <a:cubicBezTo>
                    <a:pt x="12522200" y="0"/>
                    <a:pt x="12527915" y="5715"/>
                    <a:pt x="12527915" y="12700"/>
                  </a:cubicBezTo>
                  <a:cubicBezTo>
                    <a:pt x="12527915" y="19685"/>
                    <a:pt x="12522200" y="25400"/>
                    <a:pt x="1251521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B4CCE3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032868" y="6144518"/>
            <a:ext cx="8070205" cy="1633686"/>
            <a:chOff x="0" y="0"/>
            <a:chExt cx="10760273" cy="2178248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10760329" cy="2178304"/>
            </a:xfrm>
            <a:custGeom>
              <a:avLst/>
              <a:gdLst/>
              <a:ahLst/>
              <a:cxnLst/>
              <a:rect l="l" t="t" r="r" b="b"/>
              <a:pathLst>
                <a:path w="10760329" h="2178304">
                  <a:moveTo>
                    <a:pt x="0" y="0"/>
                  </a:moveTo>
                  <a:lnTo>
                    <a:pt x="10760329" y="0"/>
                  </a:lnTo>
                  <a:lnTo>
                    <a:pt x="10760329" y="2178304"/>
                  </a:lnTo>
                  <a:lnTo>
                    <a:pt x="0" y="21783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56" b="-15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5" name="Group 25"/>
          <p:cNvGrpSpPr>
            <a:grpSpLocks noChangeAspect="1"/>
          </p:cNvGrpSpPr>
          <p:nvPr/>
        </p:nvGrpSpPr>
        <p:grpSpPr>
          <a:xfrm>
            <a:off x="4868466" y="6712150"/>
            <a:ext cx="398710" cy="498276"/>
            <a:chOff x="0" y="0"/>
            <a:chExt cx="531613" cy="664368"/>
          </a:xfrm>
        </p:grpSpPr>
        <p:sp>
          <p:nvSpPr>
            <p:cNvPr id="26" name="Freeform 26" descr="preencoded.png"/>
            <p:cNvSpPr/>
            <p:nvPr/>
          </p:nvSpPr>
          <p:spPr>
            <a:xfrm>
              <a:off x="0" y="0"/>
              <a:ext cx="531622" cy="664337"/>
            </a:xfrm>
            <a:custGeom>
              <a:avLst/>
              <a:gdLst/>
              <a:ahLst/>
              <a:cxnLst/>
              <a:rect l="l" t="t" r="r" b="b"/>
              <a:pathLst>
                <a:path w="531622" h="664337">
                  <a:moveTo>
                    <a:pt x="0" y="0"/>
                  </a:moveTo>
                  <a:lnTo>
                    <a:pt x="531622" y="0"/>
                  </a:lnTo>
                  <a:lnTo>
                    <a:pt x="531622" y="664337"/>
                  </a:lnTo>
                  <a:lnTo>
                    <a:pt x="0" y="664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469" r="-467" b="-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386591" y="6389935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Simplifica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386591" y="6936284"/>
            <a:ext cx="428267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Permite enfocarse en "qué hace".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92238" y="7992368"/>
            <a:ext cx="16303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Es un principio clave de la POO que reduce la complejidad y mejora la mantenibilidad del código. Facilita el uso de componentes.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7" y="927647"/>
            <a:ext cx="7088238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8"/>
              </a:lnSpc>
            </a:pPr>
            <a:r>
              <a:rPr lang="en-US" sz="5563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Abstracción en Java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2437806"/>
            <a:ext cx="2717155" cy="1633686"/>
            <a:chOff x="0" y="0"/>
            <a:chExt cx="3622873" cy="217824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22802" cy="2178304"/>
            </a:xfrm>
            <a:custGeom>
              <a:avLst/>
              <a:gdLst/>
              <a:ahLst/>
              <a:cxnLst/>
              <a:rect l="l" t="t" r="r" b="b"/>
              <a:pathLst>
                <a:path w="3622802" h="2178304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3282569" y="0"/>
                  </a:lnTo>
                  <a:cubicBezTo>
                    <a:pt x="3470529" y="0"/>
                    <a:pt x="3622802" y="152273"/>
                    <a:pt x="3622802" y="340233"/>
                  </a:cubicBezTo>
                  <a:lnTo>
                    <a:pt x="3622802" y="1837944"/>
                  </a:lnTo>
                  <a:cubicBezTo>
                    <a:pt x="3622802" y="2025904"/>
                    <a:pt x="3470529" y="2178177"/>
                    <a:pt x="3282569" y="2178177"/>
                  </a:cubicBezTo>
                  <a:lnTo>
                    <a:pt x="340233" y="2178177"/>
                  </a:lnTo>
                  <a:cubicBezTo>
                    <a:pt x="152273" y="2178304"/>
                    <a:pt x="0" y="2025904"/>
                    <a:pt x="0" y="1837944"/>
                  </a:cubicBezTo>
                  <a:close/>
                </a:path>
              </a:pathLst>
            </a:custGeom>
            <a:solidFill>
              <a:srgbClr val="CEE6FD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2151459" y="3005436"/>
            <a:ext cx="398710" cy="498276"/>
            <a:chOff x="0" y="0"/>
            <a:chExt cx="531613" cy="664368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531622" cy="664337"/>
            </a:xfrm>
            <a:custGeom>
              <a:avLst/>
              <a:gdLst/>
              <a:ahLst/>
              <a:cxnLst/>
              <a:rect l="l" t="t" r="r" b="b"/>
              <a:pathLst>
                <a:path w="531622" h="664337">
                  <a:moveTo>
                    <a:pt x="0" y="0"/>
                  </a:moveTo>
                  <a:lnTo>
                    <a:pt x="531622" y="0"/>
                  </a:lnTo>
                  <a:lnTo>
                    <a:pt x="531622" y="664337"/>
                  </a:lnTo>
                  <a:lnTo>
                    <a:pt x="0" y="664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69" r="-467" b="-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992911" y="2683222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Clases Abstractas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992911" y="3229571"/>
            <a:ext cx="998115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No se pueden instanciar directamente. Contienen métodos sin implementar.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3851076" y="4052441"/>
            <a:ext cx="13303003" cy="19050"/>
            <a:chOff x="0" y="0"/>
            <a:chExt cx="17737337" cy="25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737328" cy="25400"/>
            </a:xfrm>
            <a:custGeom>
              <a:avLst/>
              <a:gdLst/>
              <a:ahLst/>
              <a:cxnLst/>
              <a:rect l="l" t="t" r="r" b="b"/>
              <a:pathLst>
                <a:path w="17737328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7724628" y="0"/>
                  </a:lnTo>
                  <a:cubicBezTo>
                    <a:pt x="17731614" y="0"/>
                    <a:pt x="17737328" y="5715"/>
                    <a:pt x="17737328" y="12700"/>
                  </a:cubicBezTo>
                  <a:cubicBezTo>
                    <a:pt x="17737328" y="19685"/>
                    <a:pt x="17731614" y="25400"/>
                    <a:pt x="17724628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B4CCE3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92238" y="4213176"/>
            <a:ext cx="5434459" cy="1633686"/>
            <a:chOff x="0" y="0"/>
            <a:chExt cx="7245945" cy="217824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245985" cy="2178304"/>
            </a:xfrm>
            <a:custGeom>
              <a:avLst/>
              <a:gdLst/>
              <a:ahLst/>
              <a:cxnLst/>
              <a:rect l="l" t="t" r="r" b="b"/>
              <a:pathLst>
                <a:path w="7245985" h="2178304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6905752" y="0"/>
                  </a:lnTo>
                  <a:cubicBezTo>
                    <a:pt x="7093712" y="0"/>
                    <a:pt x="7245985" y="152273"/>
                    <a:pt x="7245985" y="340233"/>
                  </a:cubicBezTo>
                  <a:lnTo>
                    <a:pt x="7245985" y="1837944"/>
                  </a:lnTo>
                  <a:cubicBezTo>
                    <a:pt x="7245985" y="2025904"/>
                    <a:pt x="7093712" y="2178177"/>
                    <a:pt x="6905752" y="2178177"/>
                  </a:cubicBezTo>
                  <a:lnTo>
                    <a:pt x="340233" y="2178177"/>
                  </a:lnTo>
                  <a:cubicBezTo>
                    <a:pt x="152273" y="2178304"/>
                    <a:pt x="0" y="2025904"/>
                    <a:pt x="0" y="1837944"/>
                  </a:cubicBezTo>
                  <a:close/>
                </a:path>
              </a:pathLst>
            </a:custGeom>
            <a:solidFill>
              <a:srgbClr val="CEE6FD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3510111" y="4780807"/>
            <a:ext cx="398710" cy="498276"/>
            <a:chOff x="0" y="0"/>
            <a:chExt cx="531613" cy="664368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531622" cy="664337"/>
            </a:xfrm>
            <a:custGeom>
              <a:avLst/>
              <a:gdLst/>
              <a:ahLst/>
              <a:cxnLst/>
              <a:rect l="l" t="t" r="r" b="b"/>
              <a:pathLst>
                <a:path w="531622" h="664337">
                  <a:moveTo>
                    <a:pt x="0" y="0"/>
                  </a:moveTo>
                  <a:lnTo>
                    <a:pt x="531622" y="0"/>
                  </a:lnTo>
                  <a:lnTo>
                    <a:pt x="531622" y="664337"/>
                  </a:lnTo>
                  <a:lnTo>
                    <a:pt x="0" y="664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469" r="-467" b="-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6710214" y="4458592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Interfaces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710215" y="5004942"/>
            <a:ext cx="8799611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Definen un contrato de métodos que las clases deben implementar.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6568380" y="5827811"/>
            <a:ext cx="10585698" cy="19050"/>
            <a:chOff x="0" y="0"/>
            <a:chExt cx="14114264" cy="254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4114272" cy="25400"/>
            </a:xfrm>
            <a:custGeom>
              <a:avLst/>
              <a:gdLst/>
              <a:ahLst/>
              <a:cxnLst/>
              <a:rect l="l" t="t" r="r" b="b"/>
              <a:pathLst>
                <a:path w="14114272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101572" y="0"/>
                  </a:lnTo>
                  <a:cubicBezTo>
                    <a:pt x="14108557" y="0"/>
                    <a:pt x="14114272" y="5715"/>
                    <a:pt x="14114272" y="12700"/>
                  </a:cubicBezTo>
                  <a:cubicBezTo>
                    <a:pt x="14114272" y="19685"/>
                    <a:pt x="14108557" y="25400"/>
                    <a:pt x="14101572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B4CCE3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92237" y="5988546"/>
            <a:ext cx="8151763" cy="2087315"/>
            <a:chOff x="0" y="0"/>
            <a:chExt cx="10869017" cy="278308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869040" cy="2783078"/>
            </a:xfrm>
            <a:custGeom>
              <a:avLst/>
              <a:gdLst/>
              <a:ahLst/>
              <a:cxnLst/>
              <a:rect l="l" t="t" r="r" b="b"/>
              <a:pathLst>
                <a:path w="10869040" h="2783078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10528808" y="0"/>
                  </a:lnTo>
                  <a:cubicBezTo>
                    <a:pt x="10716768" y="0"/>
                    <a:pt x="10869040" y="152273"/>
                    <a:pt x="10869040" y="340233"/>
                  </a:cubicBezTo>
                  <a:lnTo>
                    <a:pt x="10869040" y="2442845"/>
                  </a:lnTo>
                  <a:cubicBezTo>
                    <a:pt x="10869040" y="2630805"/>
                    <a:pt x="10716768" y="2783078"/>
                    <a:pt x="10528808" y="2783078"/>
                  </a:cubicBezTo>
                  <a:lnTo>
                    <a:pt x="340233" y="2783078"/>
                  </a:lnTo>
                  <a:cubicBezTo>
                    <a:pt x="152273" y="2783078"/>
                    <a:pt x="0" y="2630805"/>
                    <a:pt x="0" y="2442845"/>
                  </a:cubicBezTo>
                  <a:close/>
                </a:path>
              </a:pathLst>
            </a:custGeom>
            <a:solidFill>
              <a:srgbClr val="CEE6FD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5" name="Group 25"/>
          <p:cNvGrpSpPr>
            <a:grpSpLocks noChangeAspect="1"/>
          </p:cNvGrpSpPr>
          <p:nvPr/>
        </p:nvGrpSpPr>
        <p:grpSpPr>
          <a:xfrm>
            <a:off x="4868764" y="6782992"/>
            <a:ext cx="398710" cy="498276"/>
            <a:chOff x="0" y="0"/>
            <a:chExt cx="531613" cy="664368"/>
          </a:xfrm>
        </p:grpSpPr>
        <p:sp>
          <p:nvSpPr>
            <p:cNvPr id="26" name="Freeform 26" descr="preencoded.png"/>
            <p:cNvSpPr/>
            <p:nvPr/>
          </p:nvSpPr>
          <p:spPr>
            <a:xfrm>
              <a:off x="0" y="0"/>
              <a:ext cx="531622" cy="664337"/>
            </a:xfrm>
            <a:custGeom>
              <a:avLst/>
              <a:gdLst/>
              <a:ahLst/>
              <a:cxnLst/>
              <a:rect l="l" t="t" r="r" b="b"/>
              <a:pathLst>
                <a:path w="531622" h="664337">
                  <a:moveTo>
                    <a:pt x="0" y="0"/>
                  </a:moveTo>
                  <a:lnTo>
                    <a:pt x="531622" y="0"/>
                  </a:lnTo>
                  <a:lnTo>
                    <a:pt x="531622" y="664337"/>
                  </a:lnTo>
                  <a:lnTo>
                    <a:pt x="0" y="664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469" r="-467" b="-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427518" y="6233964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Modificadores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427517" y="6780312"/>
            <a:ext cx="7584728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Modificadores como 'private' u 'protected' ocultan detalles internos.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92238" y="8290025"/>
            <a:ext cx="16303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La abstracción se logra principalmente a través de clases abstractas e interfaces. Esto permite una clara separación de responsabilidades.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20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38498" y="774204"/>
            <a:ext cx="9753005" cy="1545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8" b="1" dirty="0" err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Ejemplo</a:t>
            </a:r>
            <a:r>
              <a:rPr lang="en-US" sz="4688" b="1" dirty="0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 de </a:t>
            </a:r>
            <a:r>
              <a:rPr lang="en-US" sz="4688" b="1" dirty="0" err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Abstracción</a:t>
            </a:r>
            <a:r>
              <a:rPr lang="en-US" sz="4688" b="1" dirty="0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: Clase Forma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838497" y="2678610"/>
            <a:ext cx="1197918" cy="1437531"/>
            <a:chOff x="0" y="0"/>
            <a:chExt cx="1597224" cy="1916708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1597279" cy="1916684"/>
            </a:xfrm>
            <a:custGeom>
              <a:avLst/>
              <a:gdLst/>
              <a:ahLst/>
              <a:cxnLst/>
              <a:rect l="l" t="t" r="r" b="b"/>
              <a:pathLst>
                <a:path w="1597279" h="1916684">
                  <a:moveTo>
                    <a:pt x="0" y="0"/>
                  </a:moveTo>
                  <a:lnTo>
                    <a:pt x="1597279" y="0"/>
                  </a:lnTo>
                  <a:lnTo>
                    <a:pt x="1597279" y="1916684"/>
                  </a:lnTo>
                  <a:lnTo>
                    <a:pt x="0" y="19166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67" r="-63" b="-1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275880" y="2879972"/>
            <a:ext cx="2995018" cy="412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8"/>
              </a:lnSpc>
            </a:pPr>
            <a:r>
              <a:rPr lang="en-US" sz="2312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Clase Base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275880" y="3331221"/>
            <a:ext cx="8315623" cy="48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5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'public abstract class Forma' es la base abstracta.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838497" y="4116141"/>
            <a:ext cx="1197918" cy="1437531"/>
            <a:chOff x="0" y="0"/>
            <a:chExt cx="1597224" cy="1916708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597279" cy="1916684"/>
            </a:xfrm>
            <a:custGeom>
              <a:avLst/>
              <a:gdLst/>
              <a:ahLst/>
              <a:cxnLst/>
              <a:rect l="l" t="t" r="r" b="b"/>
              <a:pathLst>
                <a:path w="1597279" h="1916684">
                  <a:moveTo>
                    <a:pt x="0" y="0"/>
                  </a:moveTo>
                  <a:lnTo>
                    <a:pt x="1597279" y="0"/>
                  </a:lnTo>
                  <a:lnTo>
                    <a:pt x="1597279" y="1916684"/>
                  </a:lnTo>
                  <a:lnTo>
                    <a:pt x="0" y="19166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67" r="-63" b="-1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275880" y="4317504"/>
            <a:ext cx="2995018" cy="412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8"/>
              </a:lnSpc>
            </a:pPr>
            <a:r>
              <a:rPr lang="en-US" sz="2312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Método Abstracto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275880" y="4768752"/>
            <a:ext cx="8315623" cy="48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5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'calcularArea()' es abstracto, sin implementación aquí.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838497" y="5553671"/>
            <a:ext cx="1197918" cy="1437531"/>
            <a:chOff x="0" y="0"/>
            <a:chExt cx="1597224" cy="1916708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1597279" cy="1916684"/>
            </a:xfrm>
            <a:custGeom>
              <a:avLst/>
              <a:gdLst/>
              <a:ahLst/>
              <a:cxnLst/>
              <a:rect l="l" t="t" r="r" b="b"/>
              <a:pathLst>
                <a:path w="1597279" h="1916684">
                  <a:moveTo>
                    <a:pt x="0" y="0"/>
                  </a:moveTo>
                  <a:lnTo>
                    <a:pt x="1597279" y="0"/>
                  </a:lnTo>
                  <a:lnTo>
                    <a:pt x="1597279" y="1916684"/>
                  </a:lnTo>
                  <a:lnTo>
                    <a:pt x="0" y="19166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67" r="-63" b="-1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275880" y="5755035"/>
            <a:ext cx="2995018" cy="412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8"/>
              </a:lnSpc>
            </a:pPr>
            <a:r>
              <a:rPr lang="en-US" sz="2312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Método Concreto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75880" y="6206282"/>
            <a:ext cx="8315623" cy="48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5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'dibujar()' puede tener una implementación por defecto.</a:t>
            </a:r>
          </a:p>
        </p:txBody>
      </p: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838497" y="6991202"/>
            <a:ext cx="1197918" cy="1437531"/>
            <a:chOff x="0" y="0"/>
            <a:chExt cx="1597224" cy="1916708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1597279" cy="1916684"/>
            </a:xfrm>
            <a:custGeom>
              <a:avLst/>
              <a:gdLst/>
              <a:ahLst/>
              <a:cxnLst/>
              <a:rect l="l" t="t" r="r" b="b"/>
              <a:pathLst>
                <a:path w="1597279" h="1916684">
                  <a:moveTo>
                    <a:pt x="0" y="0"/>
                  </a:moveTo>
                  <a:lnTo>
                    <a:pt x="1597279" y="0"/>
                  </a:lnTo>
                  <a:lnTo>
                    <a:pt x="1597279" y="1916684"/>
                  </a:lnTo>
                  <a:lnTo>
                    <a:pt x="0" y="19166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67" r="-63" b="-1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2275880" y="7192565"/>
            <a:ext cx="2995018" cy="412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8"/>
              </a:lnSpc>
            </a:pPr>
            <a:r>
              <a:rPr lang="en-US" sz="2312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Implementación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275880" y="7643813"/>
            <a:ext cx="8315623" cy="48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5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Subclases como 'Círculo' o 'Cuadrado' deben implementar 'calcularArea()'.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38498" y="8593485"/>
            <a:ext cx="9753005" cy="871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5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La implementación de 'calcularArea()' se oculta, siendo específica para cada subclase. Esto demuestra el principio de ocultamiento.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2674739"/>
            <a:ext cx="16303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6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¿Qué es la Programación Orientada a Objetos (POO)?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174456"/>
            <a:ext cx="3826669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Definición de Objeto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5767536"/>
            <a:ext cx="7805886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Es un modelo de programación basado en "objetos" reales o abstractos. Datos y funciones (métodos) se encapsulan en unidades cohesionadas.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99401" y="5174456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Beneficios Clave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99401" y="5767536"/>
            <a:ext cx="7805886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Mejora la modularidad, escalabilidad y mantenibilidad del código. Facilita la reutilización de componentes en distintos proyectos.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893564"/>
            <a:ext cx="10335369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8"/>
              </a:lnSpc>
            </a:pPr>
            <a:r>
              <a:rPr lang="en-US" sz="5563" b="1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Conclusión: La Esencia de POO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79737" y="4458592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Clases y Objetos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5004942"/>
            <a:ext cx="4731544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Modelan y organizan el software de manera eficiente.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6290817" y="2403723"/>
            <a:ext cx="5706219" cy="5706219"/>
            <a:chOff x="0" y="0"/>
            <a:chExt cx="7608292" cy="7608292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7608316" cy="7608316"/>
            </a:xfrm>
            <a:custGeom>
              <a:avLst/>
              <a:gdLst/>
              <a:ahLst/>
              <a:cxnLst/>
              <a:rect l="l" t="t" r="r" b="b"/>
              <a:pathLst>
                <a:path w="7608316" h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6964264" y="4648200"/>
            <a:ext cx="424160" cy="530275"/>
            <a:chOff x="0" y="0"/>
            <a:chExt cx="565547" cy="707033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565531" cy="707009"/>
            </a:xfrm>
            <a:custGeom>
              <a:avLst/>
              <a:gdLst/>
              <a:ahLst/>
              <a:cxnLst/>
              <a:rect l="l" t="t" r="r" b="b"/>
              <a:pathLst>
                <a:path w="565531" h="707009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0" r="-233" b="-3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422238" y="2925664"/>
            <a:ext cx="3544044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Abstracción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422238" y="3472012"/>
            <a:ext cx="4873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Gestiona la complejidad para un diseño limpio y enfocado.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6290817" y="2403723"/>
            <a:ext cx="5706219" cy="5706219"/>
            <a:chOff x="0" y="0"/>
            <a:chExt cx="7608292" cy="7608292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7608316" cy="7608316"/>
            </a:xfrm>
            <a:custGeom>
              <a:avLst/>
              <a:gdLst/>
              <a:ahLst/>
              <a:cxnLst/>
              <a:rect l="l" t="t" r="r" b="b"/>
              <a:pathLst>
                <a:path w="7608316" h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0212884" y="3459361"/>
            <a:ext cx="424160" cy="530275"/>
            <a:chOff x="0" y="0"/>
            <a:chExt cx="565547" cy="707033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565531" cy="707009"/>
            </a:xfrm>
            <a:custGeom>
              <a:avLst/>
              <a:gdLst/>
              <a:ahLst/>
              <a:cxnLst/>
              <a:rect l="l" t="t" r="r" b="b"/>
              <a:pathLst>
                <a:path w="565531" h="707009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30" r="-233" b="-3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2422237" y="5991374"/>
            <a:ext cx="3763268" cy="481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50" b="1">
                <a:solidFill>
                  <a:srgbClr val="1E3063"/>
                </a:solidFill>
                <a:latin typeface="Arimo Bold"/>
                <a:ea typeface="Arimo Bold"/>
                <a:cs typeface="Arimo Bold"/>
                <a:sym typeface="Arimo Bold"/>
              </a:rPr>
              <a:t>Aplicaciones Robustas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422238" y="6537723"/>
            <a:ext cx="4873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Permiten construir programas flexibles y fáciles de entender.</a:t>
            </a:r>
          </a:p>
        </p:txBody>
      </p: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6290817" y="2403723"/>
            <a:ext cx="5706219" cy="5706219"/>
            <a:chOff x="0" y="0"/>
            <a:chExt cx="7608292" cy="7608292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7608316" cy="7608316"/>
            </a:xfrm>
            <a:custGeom>
              <a:avLst/>
              <a:gdLst/>
              <a:ahLst/>
              <a:cxnLst/>
              <a:rect l="l" t="t" r="r" b="b"/>
              <a:pathLst>
                <a:path w="7608316" h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9618166" y="6867079"/>
            <a:ext cx="424160" cy="530275"/>
            <a:chOff x="0" y="0"/>
            <a:chExt cx="565547" cy="707033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565531" cy="707009"/>
            </a:xfrm>
            <a:custGeom>
              <a:avLst/>
              <a:gdLst/>
              <a:ahLst/>
              <a:cxnLst/>
              <a:rect l="l" t="t" r="r" b="b"/>
              <a:pathLst>
                <a:path w="565531" h="707009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230" r="-233" b="-3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92238" y="8324107"/>
            <a:ext cx="16303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8">
                <a:solidFill>
                  <a:srgbClr val="1E3063"/>
                </a:solidFill>
                <a:latin typeface="Arimo"/>
                <a:ea typeface="Arimo"/>
                <a:cs typeface="Arimo"/>
                <a:sym typeface="Arimo"/>
              </a:rPr>
              <a:t>Juntos, estos conceptos permiten construir aplicaciones Java que son no solo potentes, sino también intuitivas para desarrollar y mantener.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00150" y="2237015"/>
            <a:ext cx="5000624" cy="5248655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D76ACD2A-E421-45BB-7714-66751FDBC3A3}"/>
              </a:ext>
            </a:extLst>
          </p:cNvPr>
          <p:cNvSpPr txBox="1"/>
          <p:nvPr/>
        </p:nvSpPr>
        <p:spPr>
          <a:xfrm>
            <a:off x="1543050" y="2950899"/>
            <a:ext cx="3943350" cy="38208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  <a:sym typeface="Arimo Bold"/>
              </a:rPr>
              <a:t>Abstracción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9618B7A-D8E9-D785-B503-37533BF14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706" y="800100"/>
            <a:ext cx="10810494" cy="868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938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162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1305074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6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Principios de POO: Encapsulamiento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850237" y="3559374"/>
            <a:ext cx="9445561" cy="2540984"/>
            <a:chOff x="0" y="0"/>
            <a:chExt cx="12594082" cy="338797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94082" cy="3387979"/>
            </a:xfrm>
            <a:custGeom>
              <a:avLst/>
              <a:gdLst/>
              <a:ahLst/>
              <a:cxnLst/>
              <a:rect l="l" t="t" r="r" b="b"/>
              <a:pathLst>
                <a:path w="12594082" h="33879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5400"/>
                    <a:pt x="12594082" y="56769"/>
                  </a:cubicBezTo>
                  <a:lnTo>
                    <a:pt x="12594082" y="3331210"/>
                  </a:lnTo>
                  <a:cubicBezTo>
                    <a:pt x="12594082" y="3362579"/>
                    <a:pt x="12568682" y="3387979"/>
                    <a:pt x="12537313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133755" y="3804791"/>
            <a:ext cx="4606529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Ocultamiento de Detalles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33755" y="4284464"/>
            <a:ext cx="8878491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Oculta los detalles internos de un objeto. Los datos y métodos permanecen protegidos. El acceso es solo a través de interfaces públicas controladas.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850237" y="6383834"/>
            <a:ext cx="9445561" cy="2540985"/>
            <a:chOff x="0" y="0"/>
            <a:chExt cx="12594082" cy="33879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594082" cy="3387979"/>
            </a:xfrm>
            <a:custGeom>
              <a:avLst/>
              <a:gdLst/>
              <a:ahLst/>
              <a:cxnLst/>
              <a:rect l="l" t="t" r="r" b="b"/>
              <a:pathLst>
                <a:path w="12594082" h="33879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5400"/>
                    <a:pt x="12594082" y="56769"/>
                  </a:cubicBezTo>
                  <a:lnTo>
                    <a:pt x="12594082" y="3331210"/>
                  </a:lnTo>
                  <a:cubicBezTo>
                    <a:pt x="12594082" y="3362579"/>
                    <a:pt x="12568682" y="3387979"/>
                    <a:pt x="12537313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133755" y="6629251"/>
            <a:ext cx="3582889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Integridad de Datos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133755" y="7108924"/>
            <a:ext cx="8878491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Protege la integridad de los datos internos. Previene modificaciones no deseadas. Ejemplo común: atributos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private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, métodos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public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(getters/setters).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18288000" cy="3544062"/>
            <a:chOff x="0" y="0"/>
            <a:chExt cx="24384000" cy="4725416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725416"/>
            </a:xfrm>
            <a:custGeom>
              <a:avLst/>
              <a:gdLst/>
              <a:ahLst/>
              <a:cxnLst/>
              <a:rect l="l" t="t" r="r" b="b"/>
              <a:pathLst>
                <a:path w="24384000" h="4725416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" r="-10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92238" y="5167164"/>
            <a:ext cx="11464975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6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Principios de POO: Abstracción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92238" y="6535490"/>
            <a:ext cx="637795" cy="637890"/>
            <a:chOff x="0" y="0"/>
            <a:chExt cx="850393" cy="85052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98575" y="6588621"/>
            <a:ext cx="425195" cy="531591"/>
            <a:chOff x="0" y="0"/>
            <a:chExt cx="566927" cy="708788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566928" cy="708787"/>
            </a:xfrm>
            <a:custGeom>
              <a:avLst/>
              <a:gdLst/>
              <a:ahLst/>
              <a:cxnLst/>
              <a:rect l="l" t="t" r="r" b="b"/>
              <a:pathLst>
                <a:path w="566928" h="708787">
                  <a:moveTo>
                    <a:pt x="0" y="0"/>
                  </a:moveTo>
                  <a:lnTo>
                    <a:pt x="566928" y="0"/>
                  </a:lnTo>
                  <a:lnTo>
                    <a:pt x="566928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2" r="-23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913632" y="6594722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Enfoque Esencial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913632" y="7074396"/>
            <a:ext cx="7053114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Se enfoca en la funcionalidad esencial. Oculta la complejidad subyacente. Define interfaces y clases abstractas para comportamientos comunes.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321105" y="6535490"/>
            <a:ext cx="637794" cy="637890"/>
            <a:chOff x="0" y="0"/>
            <a:chExt cx="850392" cy="8505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427444" y="6588621"/>
            <a:ext cx="425196" cy="531591"/>
            <a:chOff x="0" y="0"/>
            <a:chExt cx="566928" cy="708788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566928" cy="708787"/>
            </a:xfrm>
            <a:custGeom>
              <a:avLst/>
              <a:gdLst/>
              <a:ahLst/>
              <a:cxnLst/>
              <a:rect l="l" t="t" r="r" b="b"/>
              <a:pathLst>
                <a:path w="566928" h="708787">
                  <a:moveTo>
                    <a:pt x="0" y="0"/>
                  </a:moveTo>
                  <a:lnTo>
                    <a:pt x="566928" y="0"/>
                  </a:lnTo>
                  <a:lnTo>
                    <a:pt x="566928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32" r="-23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0242500" y="6594722"/>
            <a:ext cx="3708648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Diseño Simplificado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42500" y="7074396"/>
            <a:ext cx="7053262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Permite diseñar sistemas complejos. Simplifica su uso por parte del programador. Ejemplo práctico: una interfaz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Volable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Avion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y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Pajaro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21" cy="514350"/>
            <a:chOff x="0" y="0"/>
            <a:chExt cx="2870962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82" r="-8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1219944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6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Principios de POO: Herencia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92238" y="3474244"/>
            <a:ext cx="1417606" cy="2540984"/>
            <a:chOff x="0" y="0"/>
            <a:chExt cx="1890141" cy="3387979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1890141" cy="3387979"/>
            </a:xfrm>
            <a:custGeom>
              <a:avLst/>
              <a:gdLst/>
              <a:ahLst/>
              <a:cxnLst/>
              <a:rect l="l" t="t" r="r" b="b"/>
              <a:pathLst>
                <a:path w="1890141" h="3387979">
                  <a:moveTo>
                    <a:pt x="0" y="0"/>
                  </a:moveTo>
                  <a:lnTo>
                    <a:pt x="1890141" y="0"/>
                  </a:lnTo>
                  <a:lnTo>
                    <a:pt x="1890141" y="3387979"/>
                  </a:lnTo>
                  <a:lnTo>
                    <a:pt x="0" y="33879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3" r="-13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693342" y="3719661"/>
            <a:ext cx="43505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Reutilización de Código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693342" y="4199334"/>
            <a:ext cx="7744420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Una clase (subclase) adquiere propiedades y métodos de otra (superclase). Esto promueve la reutilización de código. Facilita la creación de jerarquías de clases.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92238" y="6015186"/>
            <a:ext cx="1417606" cy="2994564"/>
            <a:chOff x="0" y="0"/>
            <a:chExt cx="1890141" cy="3992752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890141" cy="3992753"/>
            </a:xfrm>
            <a:custGeom>
              <a:avLst/>
              <a:gdLst/>
              <a:ahLst/>
              <a:cxnLst/>
              <a:rect l="l" t="t" r="r" b="b"/>
              <a:pathLst>
                <a:path w="1890141" h="3992753">
                  <a:moveTo>
                    <a:pt x="0" y="0"/>
                  </a:moveTo>
                  <a:lnTo>
                    <a:pt x="1890141" y="0"/>
                  </a:lnTo>
                  <a:lnTo>
                    <a:pt x="1890141" y="3992753"/>
                  </a:lnTo>
                  <a:lnTo>
                    <a:pt x="0" y="3992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19" r="-119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693342" y="6260604"/>
            <a:ext cx="3876972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Extensiones Flexibles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693342" y="6740277"/>
            <a:ext cx="7744420" cy="1985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La subclase puede añadir nuevos comportamientos. También puede sobrescribir los existentes. Ejemplo: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Coche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hereda de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Vehiculo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, reutilizando el método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arrancar()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506736"/>
            <a:ext cx="12260164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6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Principios de POO: Polimorfismo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79736" y="4391322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Respuesta Diversa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4870996"/>
            <a:ext cx="4731544" cy="2439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Objetos de diferentes clases responden a un mismo mensaje. Métodos con el mismo nombre. Diferente implementación según la clase.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6290816" y="3016895"/>
            <a:ext cx="5706237" cy="5706237"/>
            <a:chOff x="0" y="0"/>
            <a:chExt cx="7608316" cy="7608316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7608316" cy="7608316"/>
            </a:xfrm>
            <a:custGeom>
              <a:avLst/>
              <a:gdLst/>
              <a:ahLst/>
              <a:cxnLst/>
              <a:rect l="l" t="t" r="r" b="b"/>
              <a:pathLst>
                <a:path w="7608316" h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964264" y="5261372"/>
            <a:ext cx="424148" cy="530257"/>
            <a:chOff x="0" y="0"/>
            <a:chExt cx="565531" cy="707009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565531" cy="707009"/>
            </a:xfrm>
            <a:custGeom>
              <a:avLst/>
              <a:gdLst/>
              <a:ahLst/>
              <a:cxnLst/>
              <a:rect l="l" t="t" r="r" b="b"/>
              <a:pathLst>
                <a:path w="565531" h="707009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0" r="-229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564070" y="4164509"/>
            <a:ext cx="4197102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Tipos de Polimorfismo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564070" y="4644181"/>
            <a:ext cx="4731692" cy="2893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Polimorfismo de inclusión (clases relacionadas por herencia). Polimorfismo de sobrecarga. Ejemplo: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animal.hacerSonido()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produce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guau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Perro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miau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Gato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290816" y="3016895"/>
            <a:ext cx="5706237" cy="5706237"/>
            <a:chOff x="0" y="0"/>
            <a:chExt cx="7608316" cy="7608316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7608316" cy="7608316"/>
            </a:xfrm>
            <a:custGeom>
              <a:avLst/>
              <a:gdLst/>
              <a:ahLst/>
              <a:cxnLst/>
              <a:rect l="l" t="t" r="r" b="b"/>
              <a:pathLst>
                <a:path w="7608316" h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899279" y="5948065"/>
            <a:ext cx="424148" cy="530257"/>
            <a:chOff x="0" y="0"/>
            <a:chExt cx="565531" cy="707009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565531" cy="707009"/>
            </a:xfrm>
            <a:custGeom>
              <a:avLst/>
              <a:gdLst/>
              <a:ahLst/>
              <a:cxnLst/>
              <a:rect l="l" t="t" r="r" b="b"/>
              <a:pathLst>
                <a:path w="565531" h="707009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30" r="-229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572"/>
            <a:chOff x="0" y="0"/>
            <a:chExt cx="9144000" cy="13716763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763"/>
            </a:xfrm>
            <a:custGeom>
              <a:avLst/>
              <a:gdLst/>
              <a:ahLst/>
              <a:cxnLst/>
              <a:rect l="l" t="t" r="r" b="b"/>
              <a:pathLst>
                <a:path w="9144000" h="13716763">
                  <a:moveTo>
                    <a:pt x="0" y="0"/>
                  </a:moveTo>
                  <a:lnTo>
                    <a:pt x="9144000" y="0"/>
                  </a:lnTo>
                  <a:lnTo>
                    <a:pt x="9144000" y="13716763"/>
                  </a:lnTo>
                  <a:lnTo>
                    <a:pt x="0" y="137167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" r="-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794724" y="678805"/>
            <a:ext cx="9556551" cy="1729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1"/>
              </a:lnSpc>
            </a:pPr>
            <a:r>
              <a:rPr lang="en-US" sz="5250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Ejercicio Resuelto 1: Clase "Libro"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794724" y="2810172"/>
            <a:ext cx="267652" cy="1970722"/>
            <a:chOff x="0" y="0"/>
            <a:chExt cx="356869" cy="262763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56870" cy="2627630"/>
            </a:xfrm>
            <a:custGeom>
              <a:avLst/>
              <a:gdLst/>
              <a:ahLst/>
              <a:cxnLst/>
              <a:rect l="l" t="t" r="r" b="b"/>
              <a:pathLst>
                <a:path w="356870" h="2627630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303276" y="0"/>
                  </a:lnTo>
                  <a:cubicBezTo>
                    <a:pt x="332867" y="0"/>
                    <a:pt x="356870" y="24003"/>
                    <a:pt x="356870" y="53594"/>
                  </a:cubicBezTo>
                  <a:lnTo>
                    <a:pt x="356870" y="2574036"/>
                  </a:lnTo>
                  <a:cubicBezTo>
                    <a:pt x="356870" y="2603627"/>
                    <a:pt x="332867" y="2627630"/>
                    <a:pt x="303276" y="2627630"/>
                  </a:cubicBezTo>
                  <a:lnTo>
                    <a:pt x="53594" y="2627630"/>
                  </a:lnTo>
                  <a:cubicBezTo>
                    <a:pt x="24003" y="2627503"/>
                    <a:pt x="0" y="2603500"/>
                    <a:pt x="0" y="2574036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329910" y="3058716"/>
            <a:ext cx="3345805" cy="437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Problema y Clase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329910" y="3504159"/>
            <a:ext cx="9021366" cy="1009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1"/>
              </a:lnSpc>
            </a:pP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Diseñar una clase </a:t>
            </a:r>
            <a:r>
              <a:rPr lang="en-US" sz="2061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Libro</a:t>
            </a: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con título y autor. Clase </a:t>
            </a:r>
            <a:r>
              <a:rPr lang="en-US" sz="2061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Libro</a:t>
            </a: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con atributos </a:t>
            </a:r>
            <a:r>
              <a:rPr lang="en-US" sz="2061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String titulo</a:t>
            </a: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061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String autor</a:t>
            </a: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(encapsulados).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196114" y="4981426"/>
            <a:ext cx="267652" cy="1970722"/>
            <a:chOff x="0" y="0"/>
            <a:chExt cx="356869" cy="262763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56870" cy="2627630"/>
            </a:xfrm>
            <a:custGeom>
              <a:avLst/>
              <a:gdLst/>
              <a:ahLst/>
              <a:cxnLst/>
              <a:rect l="l" t="t" r="r" b="b"/>
              <a:pathLst>
                <a:path w="356870" h="2627630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303276" y="0"/>
                  </a:lnTo>
                  <a:cubicBezTo>
                    <a:pt x="332867" y="0"/>
                    <a:pt x="356870" y="24003"/>
                    <a:pt x="356870" y="53594"/>
                  </a:cubicBezTo>
                  <a:lnTo>
                    <a:pt x="356870" y="2574036"/>
                  </a:lnTo>
                  <a:cubicBezTo>
                    <a:pt x="356870" y="2603627"/>
                    <a:pt x="332867" y="2627630"/>
                    <a:pt x="303276" y="2627630"/>
                  </a:cubicBezTo>
                  <a:lnTo>
                    <a:pt x="53594" y="2627630"/>
                  </a:lnTo>
                  <a:cubicBezTo>
                    <a:pt x="24003" y="2627503"/>
                    <a:pt x="0" y="2603500"/>
                    <a:pt x="0" y="2574036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731300" y="5229969"/>
            <a:ext cx="3777257" cy="437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Constructor y Método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731300" y="5675411"/>
            <a:ext cx="8619976" cy="1009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1"/>
              </a:lnSpc>
            </a:pP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Constructor para inicializar </a:t>
            </a:r>
            <a:r>
              <a:rPr lang="en-US" sz="2061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titulo</a:t>
            </a: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y </a:t>
            </a:r>
            <a:r>
              <a:rPr lang="en-US" sz="2061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autor</a:t>
            </a: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. Método </a:t>
            </a:r>
            <a:r>
              <a:rPr lang="en-US" sz="2061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void mostrarInfo()</a:t>
            </a: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para imprimir detalles del libro.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597652" y="7152680"/>
            <a:ext cx="267652" cy="2398967"/>
            <a:chOff x="0" y="0"/>
            <a:chExt cx="356869" cy="319862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56870" cy="3198622"/>
            </a:xfrm>
            <a:custGeom>
              <a:avLst/>
              <a:gdLst/>
              <a:ahLst/>
              <a:cxnLst/>
              <a:rect l="l" t="t" r="r" b="b"/>
              <a:pathLst>
                <a:path w="356870" h="3198622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303276" y="0"/>
                  </a:lnTo>
                  <a:cubicBezTo>
                    <a:pt x="332867" y="0"/>
                    <a:pt x="356870" y="24003"/>
                    <a:pt x="356870" y="53594"/>
                  </a:cubicBezTo>
                  <a:lnTo>
                    <a:pt x="356870" y="3145028"/>
                  </a:lnTo>
                  <a:cubicBezTo>
                    <a:pt x="356870" y="3174619"/>
                    <a:pt x="332867" y="3198622"/>
                    <a:pt x="303276" y="3198622"/>
                  </a:cubicBezTo>
                  <a:lnTo>
                    <a:pt x="53594" y="3198622"/>
                  </a:lnTo>
                  <a:cubicBezTo>
                    <a:pt x="24003" y="3198622"/>
                    <a:pt x="0" y="3174619"/>
                    <a:pt x="0" y="3145028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132837" y="7401222"/>
            <a:ext cx="3345805" cy="437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Creación y Uso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132837" y="7846665"/>
            <a:ext cx="8218437" cy="1437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1"/>
              </a:lnSpc>
            </a:pP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Crear objeto: </a:t>
            </a:r>
            <a:r>
              <a:rPr lang="en-US" sz="2061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Libro miLibro = new Libro("100 Años", "García Márquez");</a:t>
            </a: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Llamar a </a:t>
            </a:r>
            <a:r>
              <a:rPr lang="en-US" sz="2061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miLibro.mostrarInfo();</a:t>
            </a:r>
            <a:r>
              <a:rPr lang="en-US" sz="2061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para visualizar la información.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767506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6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Ejercicio Resuelto 2: Jerarquía "Vehiculo"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169176" y="3021806"/>
            <a:ext cx="38100" cy="6440519"/>
            <a:chOff x="0" y="0"/>
            <a:chExt cx="50800" cy="858735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800" cy="8587359"/>
            </a:xfrm>
            <a:custGeom>
              <a:avLst/>
              <a:gdLst/>
              <a:ahLst/>
              <a:cxnLst/>
              <a:rect l="l" t="t" r="r" b="b"/>
              <a:pathLst>
                <a:path w="50800" h="85873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561959"/>
                  </a:lnTo>
                  <a:cubicBezTo>
                    <a:pt x="50800" y="8575928"/>
                    <a:pt x="39370" y="8587359"/>
                    <a:pt x="25400" y="8587359"/>
                  </a:cubicBezTo>
                  <a:cubicBezTo>
                    <a:pt x="11430" y="8587359"/>
                    <a:pt x="0" y="8575928"/>
                    <a:pt x="0" y="8561959"/>
                  </a:cubicBezTo>
                  <a:close/>
                </a:path>
              </a:pathLst>
            </a:custGeom>
            <a:solidFill>
              <a:srgbClr val="D0CED9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450015" y="3321695"/>
            <a:ext cx="850582" cy="38100"/>
            <a:chOff x="0" y="0"/>
            <a:chExt cx="1134109" cy="50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0CED9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850237" y="3021806"/>
            <a:ext cx="637794" cy="637890"/>
            <a:chOff x="0" y="0"/>
            <a:chExt cx="850392" cy="8505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956575" y="3189238"/>
            <a:ext cx="425203" cy="417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1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86764" y="3081040"/>
            <a:ext cx="3569048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Clase Base Vehiculo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86764" y="3560712"/>
            <a:ext cx="7708999" cy="1078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Modelar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Vehiculo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(abstracta). Incluir método abstracto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void arrancar()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. Define comportamiento general.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8450015" y="5506342"/>
            <a:ext cx="850582" cy="38100"/>
            <a:chOff x="0" y="0"/>
            <a:chExt cx="1134109" cy="50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0CED9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850237" y="5206454"/>
            <a:ext cx="637794" cy="637889"/>
            <a:chOff x="0" y="0"/>
            <a:chExt cx="850392" cy="8505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7956575" y="5373886"/>
            <a:ext cx="425203" cy="417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1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586764" y="5265687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Clases Derivadas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586764" y="5745361"/>
            <a:ext cx="7708999" cy="15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Clase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Coche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hereda de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Vehiculo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. Implementa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arrancar()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(motor de coche). Clase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Motocicleta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hereda de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Vehiculo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. Implementa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arrancar()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(motor de moto).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8450015" y="8144619"/>
            <a:ext cx="850582" cy="38100"/>
            <a:chOff x="0" y="0"/>
            <a:chExt cx="1134109" cy="50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0CED9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850237" y="7844730"/>
            <a:ext cx="637794" cy="637889"/>
            <a:chOff x="0" y="0"/>
            <a:chExt cx="850392" cy="850519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AE8F3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7956575" y="8012162"/>
            <a:ext cx="425203" cy="417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1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586764" y="7903964"/>
            <a:ext cx="4813846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Demostración Polimórfica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586764" y="8383637"/>
            <a:ext cx="7708999" cy="1078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Ejemplo de polimorfismo: </a:t>
            </a:r>
            <a:r>
              <a:rPr lang="en-US" sz="2187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Vehiculo v = new Coche(); v.arrancar();</a:t>
            </a: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 Esto muestra la flexibilidad de los objetos.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43545" y="555724"/>
            <a:ext cx="9786789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23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Palabras Reservadas de Java (Parte 1)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4112121" y="1673126"/>
            <a:ext cx="1663161" cy="1564005"/>
            <a:chOff x="0" y="0"/>
            <a:chExt cx="2217548" cy="2085340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2217547" cy="2085340"/>
            </a:xfrm>
            <a:custGeom>
              <a:avLst/>
              <a:gdLst/>
              <a:ahLst/>
              <a:cxnLst/>
              <a:rect l="l" t="t" r="r" b="b"/>
              <a:pathLst>
                <a:path w="2217547" h="2085340">
                  <a:moveTo>
                    <a:pt x="0" y="0"/>
                  </a:moveTo>
                  <a:lnTo>
                    <a:pt x="2217547" y="0"/>
                  </a:lnTo>
                  <a:lnTo>
                    <a:pt x="2217547" y="2085340"/>
                  </a:lnTo>
                  <a:lnTo>
                    <a:pt x="0" y="20853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72" r="-172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794349" y="2299692"/>
            <a:ext cx="298697" cy="544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987654" y="2045940"/>
            <a:ext cx="2655837" cy="341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1"/>
              </a:lnSpc>
            </a:pPr>
            <a:r>
              <a:rPr lang="en-US" sz="2061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public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87654" y="2381548"/>
            <a:ext cx="8140601" cy="473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Modificador de acceso. Accesible desde cualquier clase. Ej: </a:t>
            </a:r>
            <a:r>
              <a:rPr lang="en-US" sz="1625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public class MiClase {}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5828259" y="3251746"/>
            <a:ext cx="11663172" cy="14288"/>
            <a:chOff x="0" y="0"/>
            <a:chExt cx="15550896" cy="1905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550896" cy="19050"/>
            </a:xfrm>
            <a:custGeom>
              <a:avLst/>
              <a:gdLst/>
              <a:ahLst/>
              <a:cxnLst/>
              <a:rect l="l" t="t" r="r" b="b"/>
              <a:pathLst>
                <a:path w="15550896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5541371" y="0"/>
                  </a:lnTo>
                  <a:cubicBezTo>
                    <a:pt x="15546578" y="0"/>
                    <a:pt x="15550896" y="4318"/>
                    <a:pt x="15550896" y="9525"/>
                  </a:cubicBezTo>
                  <a:cubicBezTo>
                    <a:pt x="15550896" y="14732"/>
                    <a:pt x="15546578" y="19050"/>
                    <a:pt x="15541371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D0CED9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280470" y="3290144"/>
            <a:ext cx="3326415" cy="1564005"/>
            <a:chOff x="0" y="0"/>
            <a:chExt cx="4435220" cy="2085340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4435221" cy="2085340"/>
            </a:xfrm>
            <a:custGeom>
              <a:avLst/>
              <a:gdLst/>
              <a:ahLst/>
              <a:cxnLst/>
              <a:rect l="l" t="t" r="r" b="b"/>
              <a:pathLst>
                <a:path w="4435221" h="2085340">
                  <a:moveTo>
                    <a:pt x="0" y="0"/>
                  </a:moveTo>
                  <a:lnTo>
                    <a:pt x="4435221" y="0"/>
                  </a:lnTo>
                  <a:lnTo>
                    <a:pt x="4435221" y="2085340"/>
                  </a:lnTo>
                  <a:lnTo>
                    <a:pt x="0" y="20853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8" r="-27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794349" y="3714006"/>
            <a:ext cx="298697" cy="544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819305" y="3662957"/>
            <a:ext cx="2655838" cy="341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1"/>
              </a:lnSpc>
            </a:pPr>
            <a:r>
              <a:rPr lang="en-US" sz="2061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class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819305" y="3998565"/>
            <a:ext cx="4481512" cy="473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Declara una clase. Ej: </a:t>
            </a:r>
            <a:r>
              <a:rPr lang="en-US" sz="1625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public class Persona {}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6659910" y="4868764"/>
            <a:ext cx="10831546" cy="14288"/>
            <a:chOff x="0" y="0"/>
            <a:chExt cx="14442061" cy="1905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4442060" cy="19050"/>
            </a:xfrm>
            <a:custGeom>
              <a:avLst/>
              <a:gdLst/>
              <a:ahLst/>
              <a:cxnLst/>
              <a:rect l="l" t="t" r="r" b="b"/>
              <a:pathLst>
                <a:path w="14442060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4432535" y="0"/>
                  </a:lnTo>
                  <a:cubicBezTo>
                    <a:pt x="14437742" y="0"/>
                    <a:pt x="14442060" y="4318"/>
                    <a:pt x="14442060" y="9525"/>
                  </a:cubicBezTo>
                  <a:cubicBezTo>
                    <a:pt x="14442060" y="14732"/>
                    <a:pt x="14437742" y="19050"/>
                    <a:pt x="14432535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D0CED9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2448818" y="4907161"/>
            <a:ext cx="4989767" cy="1564005"/>
            <a:chOff x="0" y="0"/>
            <a:chExt cx="6653022" cy="2085340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6653022" cy="2085340"/>
            </a:xfrm>
            <a:custGeom>
              <a:avLst/>
              <a:gdLst/>
              <a:ahLst/>
              <a:cxnLst/>
              <a:rect l="l" t="t" r="r" b="b"/>
              <a:pathLst>
                <a:path w="6653022" h="2085340">
                  <a:moveTo>
                    <a:pt x="0" y="0"/>
                  </a:moveTo>
                  <a:lnTo>
                    <a:pt x="6653022" y="0"/>
                  </a:lnTo>
                  <a:lnTo>
                    <a:pt x="6653022" y="2085340"/>
                  </a:lnTo>
                  <a:lnTo>
                    <a:pt x="0" y="20853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74" r="-7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4794200" y="5331024"/>
            <a:ext cx="298698" cy="544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650956" y="5279975"/>
            <a:ext cx="2655838" cy="341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1"/>
              </a:lnSpc>
            </a:pPr>
            <a:r>
              <a:rPr lang="en-US" sz="2061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void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650956" y="5615582"/>
            <a:ext cx="7772251" cy="473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Indica que un método no devuelve valor. Ej: </a:t>
            </a:r>
            <a:r>
              <a:rPr lang="en-US" sz="1625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public void imprimirMensaje() {}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7491561" y="6485781"/>
            <a:ext cx="9999917" cy="14288"/>
            <a:chOff x="0" y="0"/>
            <a:chExt cx="13333222" cy="1905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3333222" cy="19050"/>
            </a:xfrm>
            <a:custGeom>
              <a:avLst/>
              <a:gdLst/>
              <a:ahLst/>
              <a:cxnLst/>
              <a:rect l="l" t="t" r="r" b="b"/>
              <a:pathLst>
                <a:path w="13333222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3323697" y="0"/>
                  </a:lnTo>
                  <a:cubicBezTo>
                    <a:pt x="13328904" y="0"/>
                    <a:pt x="13333222" y="4318"/>
                    <a:pt x="13333222" y="9525"/>
                  </a:cubicBezTo>
                  <a:cubicBezTo>
                    <a:pt x="13333222" y="14732"/>
                    <a:pt x="13328904" y="19050"/>
                    <a:pt x="13323697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D0CED9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617166" y="6524179"/>
            <a:ext cx="6653022" cy="1564005"/>
            <a:chOff x="0" y="0"/>
            <a:chExt cx="8870696" cy="2085340"/>
          </a:xfrm>
        </p:grpSpPr>
        <p:sp>
          <p:nvSpPr>
            <p:cNvPr id="29" name="Freeform 29" descr="preencoded.png"/>
            <p:cNvSpPr/>
            <p:nvPr/>
          </p:nvSpPr>
          <p:spPr>
            <a:xfrm>
              <a:off x="0" y="0"/>
              <a:ext cx="8870696" cy="2085340"/>
            </a:xfrm>
            <a:custGeom>
              <a:avLst/>
              <a:gdLst/>
              <a:ahLst/>
              <a:cxnLst/>
              <a:rect l="l" t="t" r="r" b="b"/>
              <a:pathLst>
                <a:path w="8870696" h="2085340">
                  <a:moveTo>
                    <a:pt x="0" y="0"/>
                  </a:moveTo>
                  <a:lnTo>
                    <a:pt x="8870696" y="0"/>
                  </a:lnTo>
                  <a:lnTo>
                    <a:pt x="8870696" y="2085340"/>
                  </a:lnTo>
                  <a:lnTo>
                    <a:pt x="0" y="20853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6" r="-26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4794200" y="6948041"/>
            <a:ext cx="298698" cy="544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8482608" y="6727031"/>
            <a:ext cx="2655838" cy="341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1"/>
              </a:lnSpc>
            </a:pPr>
            <a:r>
              <a:rPr lang="en-US" sz="2061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static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482608" y="7062639"/>
            <a:ext cx="8849469" cy="813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Miembro pertenece a la clase. No a una instancia. Ej: </a:t>
            </a:r>
            <a:r>
              <a:rPr lang="en-US" sz="1625" b="1">
                <a:solidFill>
                  <a:srgbClr val="49495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public static void main(String[] args) {}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8323212" y="8102799"/>
            <a:ext cx="9168289" cy="14288"/>
            <a:chOff x="0" y="0"/>
            <a:chExt cx="12224385" cy="19051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2224385" cy="19050"/>
            </a:xfrm>
            <a:custGeom>
              <a:avLst/>
              <a:gdLst/>
              <a:ahLst/>
              <a:cxnLst/>
              <a:rect l="l" t="t" r="r" b="b"/>
              <a:pathLst>
                <a:path w="12224385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2214860" y="0"/>
                  </a:lnTo>
                  <a:cubicBezTo>
                    <a:pt x="12220067" y="0"/>
                    <a:pt x="12224385" y="4318"/>
                    <a:pt x="12224385" y="9525"/>
                  </a:cubicBezTo>
                  <a:cubicBezTo>
                    <a:pt x="12224385" y="14732"/>
                    <a:pt x="12220067" y="19050"/>
                    <a:pt x="12214860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D0CED9"/>
            </a:solidFill>
          </p:spPr>
          <p:txBody>
            <a:bodyPr/>
            <a:lstStyle/>
            <a:p>
              <a:endParaRPr lang="es-PE"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785515" y="8141196"/>
            <a:ext cx="8316373" cy="1564005"/>
            <a:chOff x="0" y="0"/>
            <a:chExt cx="11088497" cy="2085340"/>
          </a:xfrm>
        </p:grpSpPr>
        <p:sp>
          <p:nvSpPr>
            <p:cNvPr id="36" name="Freeform 36" descr="preencoded.png"/>
            <p:cNvSpPr/>
            <p:nvPr/>
          </p:nvSpPr>
          <p:spPr>
            <a:xfrm>
              <a:off x="0" y="0"/>
              <a:ext cx="11088497" cy="2085340"/>
            </a:xfrm>
            <a:custGeom>
              <a:avLst/>
              <a:gdLst/>
              <a:ahLst/>
              <a:cxnLst/>
              <a:rect l="l" t="t" r="r" b="b"/>
              <a:pathLst>
                <a:path w="11088497" h="2085340">
                  <a:moveTo>
                    <a:pt x="0" y="0"/>
                  </a:moveTo>
                  <a:lnTo>
                    <a:pt x="11088497" y="0"/>
                  </a:lnTo>
                  <a:lnTo>
                    <a:pt x="11088497" y="2085340"/>
                  </a:lnTo>
                  <a:lnTo>
                    <a:pt x="0" y="20853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54" r="-54"/>
              </a:stretch>
            </a:blipFill>
          </p:spPr>
          <p:txBody>
            <a:bodyPr/>
            <a:lstStyle/>
            <a:p>
              <a:endParaRPr lang="es-PE"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4794200" y="8565059"/>
            <a:ext cx="298698" cy="544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5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314260" y="8514010"/>
            <a:ext cx="2655837" cy="341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1"/>
              </a:lnSpc>
            </a:pPr>
            <a:r>
              <a:rPr lang="en-US" sz="2061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new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314260" y="8849617"/>
            <a:ext cx="5473304" cy="473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Crea una nueva instancia. Ej: Objeto obj = new Objeto();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1420</Words>
  <Application>Microsoft Office PowerPoint</Application>
  <PresentationFormat>Custom</PresentationFormat>
  <Paragraphs>249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Libre Baskerville</vt:lpstr>
      <vt:lpstr>Open Sans Bold</vt:lpstr>
      <vt:lpstr>Arimo</vt:lpstr>
      <vt:lpstr>Arial</vt:lpstr>
      <vt:lpstr>Arimo Bold</vt:lpstr>
      <vt:lpstr>Calibri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Programacion-Orientada-a-Objetos-POO-Conceptos-Clave-en-Java.pptx.pptx</dc:title>
  <cp:lastModifiedBy>HOYOS BARBA, ELIO DAVID</cp:lastModifiedBy>
  <cp:revision>3</cp:revision>
  <dcterms:created xsi:type="dcterms:W3CDTF">2006-08-16T00:00:00Z</dcterms:created>
  <dcterms:modified xsi:type="dcterms:W3CDTF">2025-06-17T19:10:27Z</dcterms:modified>
  <dc:identifier>DAGqnuZq6sA</dc:identifier>
</cp:coreProperties>
</file>

<file path=docProps/thumbnail.jpeg>
</file>